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1" r:id="rId3"/>
    <p:sldId id="257" r:id="rId4"/>
    <p:sldId id="262" r:id="rId5"/>
    <p:sldId id="264" r:id="rId6"/>
    <p:sldId id="263" r:id="rId7"/>
    <p:sldId id="265" r:id="rId8"/>
    <p:sldId id="266" r:id="rId9"/>
    <p:sldId id="267" r:id="rId10"/>
    <p:sldId id="269" r:id="rId11"/>
    <p:sldId id="271" r:id="rId12"/>
    <p:sldId id="272" r:id="rId13"/>
    <p:sldId id="259" r:id="rId14"/>
    <p:sldId id="260" r:id="rId15"/>
    <p:sldId id="268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C2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40"/>
    <p:restoredTop sz="86473"/>
  </p:normalViewPr>
  <p:slideViewPr>
    <p:cSldViewPr snapToGrid="0" snapToObjects="1">
      <p:cViewPr varScale="1">
        <p:scale>
          <a:sx n="179" d="100"/>
          <a:sy n="179" d="100"/>
        </p:scale>
        <p:origin x="1256" y="200"/>
      </p:cViewPr>
      <p:guideLst/>
    </p:cSldViewPr>
  </p:slideViewPr>
  <p:outlineViewPr>
    <p:cViewPr>
      <p:scale>
        <a:sx n="33" d="100"/>
        <a:sy n="33" d="100"/>
      </p:scale>
      <p:origin x="0" y="-187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57" d="100"/>
          <a:sy n="157" d="100"/>
        </p:scale>
        <p:origin x="502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F51E2E-85DA-6E41-9F55-C1AB8EAB8A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9940CA-6942-EF41-9999-26DF11C544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2526C5-36FC-C148-8EEF-FCEAB9F6C4D8}" type="datetimeFigureOut">
              <a:rPr lang="en-US" smtClean="0"/>
              <a:t>4/17/20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199076-6328-5341-806F-BB8675BD97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1BA7CB-8DB4-5D43-8952-0DB410D1D9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5118F9-73D1-5642-912F-0014524B7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724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28DDFC-A03F-AF4C-9783-ED4AA71D1BE3}" type="datetimeFigureOut">
              <a:rPr lang="en-US" smtClean="0"/>
              <a:t>4/17/20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CF5B6-E914-434E-981A-DB562DDBD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252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FCF5B6-E914-434E-981A-DB562DDBD9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93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FCF5B6-E914-434E-981A-DB562DDBD9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16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FCF5B6-E914-434E-981A-DB562DDBD9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536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FCF5B6-E914-434E-981A-DB562DDBD9E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308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FCF5B6-E914-434E-981A-DB562DDBD9E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293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0D96F-6EB6-DA41-B769-22D67AD72FE4}" type="datetime1">
              <a:rPr lang="en-CA" smtClean="0"/>
              <a:t>2020-04-17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16B7F-1F8F-2841-B11E-34A848A4DBEA}" type="datetime1">
              <a:rPr lang="en-CA" smtClean="0"/>
              <a:t>2020-04-17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6FD1C-0216-F645-8E1A-11646EA714E6}" type="datetime1">
              <a:rPr lang="en-CA" smtClean="0"/>
              <a:t>2020-04-17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9D2B5-80E5-4E40-9AE7-5F1595650320}" type="datetime1">
              <a:rPr lang="en-CA" smtClean="0"/>
              <a:t>2020-04-17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A663-F5F4-7F4D-82BC-47B24CFDF0B6}" type="datetime1">
              <a:rPr lang="en-CA" smtClean="0"/>
              <a:t>2020-04-17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ACDE-EA92-D047-9E95-6E7F4A8B9530}" type="datetime1">
              <a:rPr lang="en-CA" smtClean="0"/>
              <a:t>2020-04-17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9195D-79CC-384F-9DB5-AC5070C6C4F9}" type="datetime1">
              <a:rPr lang="en-CA" smtClean="0"/>
              <a:t>2020-04-17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6A8-DEFF-B345-9EDF-96D63E6A2F4A}" type="datetime1">
              <a:rPr lang="en-CA" smtClean="0"/>
              <a:t>2020-04-17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38EA-ABB9-C945-B24D-56290C240F23}" type="datetime1">
              <a:rPr lang="en-CA" smtClean="0"/>
              <a:t>2020-04-17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A9A7-8E9F-4E4A-9FBF-9E695BCDE600}" type="datetime1">
              <a:rPr lang="en-CA" smtClean="0"/>
              <a:t>2020-04-17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A18B-AB07-4846-87DC-D076D1BA7983}" type="datetime1">
              <a:rPr lang="en-CA" smtClean="0"/>
              <a:t>2020-04-17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4FBA-E7B1-DC4C-93AB-2589DD46511E}" type="datetime1">
              <a:rPr lang="en-CA" smtClean="0"/>
              <a:t>2020-04-17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AD716-7EC0-B346-AA0F-1C28F08EB33F}" type="datetime1">
              <a:rPr lang="en-CA" smtClean="0"/>
              <a:t>2020-04-17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97D9D-1A84-FF42-BD7E-8888E068FAD8}" type="datetime1">
              <a:rPr lang="en-CA" smtClean="0"/>
              <a:t>2020-04-17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64BC-5998-614E-969D-06C59F31F985}" type="datetime1">
              <a:rPr lang="en-CA" smtClean="0"/>
              <a:t>2020-04-17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59E5-2185-0749-9CD0-9D538DA52CB8}" type="datetime1">
              <a:rPr lang="en-CA" smtClean="0"/>
              <a:t>2020-04-17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C2DCC-4009-9D49-8205-47B6FD2F0AF7}" type="datetime1">
              <a:rPr lang="en-CA" smtClean="0"/>
              <a:t>2020-04-17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E818E53-5E07-2344-92B6-31B36B5D3C5A}" type="datetime1">
              <a:rPr lang="en-CA" smtClean="0"/>
              <a:t>2020-04-17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xJW4-H7_R8?start=656&amp;feature=oembed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1DD1-A51F-0040-B90A-23BCCF2E3E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Tai Chi App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DDD287-E2E4-7840-AC4F-B38BCC4834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companion app for Learners of TAI CHI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442327-DEFB-F645-A842-C2E00B957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43396" y="186001"/>
            <a:ext cx="838199" cy="767687"/>
          </a:xfrm>
        </p:spPr>
        <p:txBody>
          <a:bodyPr/>
          <a:lstStyle/>
          <a:p>
            <a:fld id="{D57F1E4F-1CFF-5643-939E-02111984F56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051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1F021-3FA3-304A-BCDD-BC55E5C508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product plan is </a:t>
            </a:r>
            <a:r>
              <a:rPr lang="en-CA" dirty="0"/>
              <a:t>for demo purposes only</a:t>
            </a:r>
            <a:endParaRPr lang="en-US" dirty="0"/>
          </a:p>
          <a:p>
            <a:r>
              <a:rPr lang="en-US" dirty="0"/>
              <a:t>This product plan is intended to be used as a template for real products</a:t>
            </a:r>
          </a:p>
          <a:p>
            <a:r>
              <a:rPr lang="en-US" dirty="0"/>
              <a:t>This is not a real product</a:t>
            </a:r>
          </a:p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3E7F8D-1687-6E45-B97D-E9B1C5A36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Disclaimer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A868652-055A-EB4A-88FA-639F3D936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807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72283-E8FA-CE4E-9A44-E3B72961C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pic>
        <p:nvPicPr>
          <p:cNvPr id="4098" name="Picture 2" descr="Certified Scrum Product Owner&lt;sup&gt;®&lt;/sup&gt;">
            <a:extLst>
              <a:ext uri="{FF2B5EF4-FFF2-40B4-BE49-F238E27FC236}">
                <a16:creationId xmlns:a16="http://schemas.microsoft.com/office/drawing/2014/main" id="{6B06982C-1A35-F544-B794-4044765DE1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0856" y="2109280"/>
            <a:ext cx="902334" cy="90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83107AC2-9190-2B47-BBAB-807CA9FD1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443" y="2110359"/>
            <a:ext cx="640661" cy="108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048F3752-2DBE-074A-AAC7-FFEAC9EBF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1413" y="2095428"/>
            <a:ext cx="916185" cy="91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D7DB085-D643-CD4F-A6C8-98108FFEC7B8}"/>
              </a:ext>
            </a:extLst>
          </p:cNvPr>
          <p:cNvSpPr/>
          <p:nvPr/>
        </p:nvSpPr>
        <p:spPr>
          <a:xfrm>
            <a:off x="4953190" y="2083301"/>
            <a:ext cx="318896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/>
              <a:t>Scrum Alliance</a:t>
            </a:r>
            <a:endParaRPr lang="en-CA" sz="800" dirty="0"/>
          </a:p>
          <a:p>
            <a:r>
              <a:rPr lang="en-CA" dirty="0"/>
              <a:t>Certified Scrum </a:t>
            </a:r>
            <a:endParaRPr lang="en-CA" sz="800" dirty="0"/>
          </a:p>
          <a:p>
            <a:r>
              <a:rPr lang="en-CA" dirty="0"/>
              <a:t>Product Owner</a:t>
            </a:r>
            <a:endParaRPr lang="en-CA" sz="800" dirty="0"/>
          </a:p>
          <a:p>
            <a:r>
              <a:rPr lang="en-CA" dirty="0"/>
              <a:t>2020</a:t>
            </a:r>
            <a:endParaRPr lang="en-CA" sz="800" dirty="0"/>
          </a:p>
          <a:p>
            <a:br>
              <a:rPr lang="en-CA" sz="800" dirty="0"/>
            </a:b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B8EB3EE-540D-6842-822F-5B2C976D79AB}"/>
              </a:ext>
            </a:extLst>
          </p:cNvPr>
          <p:cNvSpPr/>
          <p:nvPr/>
        </p:nvSpPr>
        <p:spPr>
          <a:xfrm>
            <a:off x="8297598" y="2071218"/>
            <a:ext cx="39160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/>
              <a:t>Scrum Alliance</a:t>
            </a:r>
          </a:p>
          <a:p>
            <a:r>
              <a:rPr lang="en-CA" dirty="0"/>
              <a:t>Advanced Certified Scrum </a:t>
            </a:r>
          </a:p>
          <a:p>
            <a:r>
              <a:rPr lang="en-CA" dirty="0"/>
              <a:t>Product Owner</a:t>
            </a:r>
          </a:p>
          <a:p>
            <a:r>
              <a:rPr lang="en-CA" dirty="0"/>
              <a:t>2020</a:t>
            </a:r>
          </a:p>
          <a:p>
            <a:br>
              <a:rPr lang="en-CA" dirty="0"/>
            </a:b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E8A57C-FCE9-2943-9F96-8CEED41D6EDE}"/>
              </a:ext>
            </a:extLst>
          </p:cNvPr>
          <p:cNvSpPr/>
          <p:nvPr/>
        </p:nvSpPr>
        <p:spPr>
          <a:xfrm>
            <a:off x="1495436" y="2090959"/>
            <a:ext cx="3188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err="1"/>
              <a:t>Scrum.org</a:t>
            </a:r>
            <a:endParaRPr lang="en-CA" dirty="0"/>
          </a:p>
          <a:p>
            <a:r>
              <a:rPr lang="en-CA" dirty="0"/>
              <a:t>Professional Scrum</a:t>
            </a:r>
          </a:p>
          <a:p>
            <a:r>
              <a:rPr lang="en-CA" dirty="0"/>
              <a:t>Product Owner</a:t>
            </a:r>
          </a:p>
          <a:p>
            <a:r>
              <a:rPr lang="en-CA" dirty="0"/>
              <a:t>2018</a:t>
            </a:r>
            <a:br>
              <a:rPr lang="en-CA" sz="800" dirty="0"/>
            </a:b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7F114A-263B-2D43-B476-5AF2877BAB22}"/>
              </a:ext>
            </a:extLst>
          </p:cNvPr>
          <p:cNvSpPr txBox="1"/>
          <p:nvPr/>
        </p:nvSpPr>
        <p:spPr>
          <a:xfrm>
            <a:off x="646111" y="1555822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Senior Product Owner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E141E1D-4C76-5342-80CF-067C92FFBEB0}"/>
              </a:ext>
            </a:extLst>
          </p:cNvPr>
          <p:cNvSpPr txBox="1"/>
          <p:nvPr/>
        </p:nvSpPr>
        <p:spPr>
          <a:xfrm>
            <a:off x="623973" y="3868253"/>
            <a:ext cx="3028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Technical Product Owner</a:t>
            </a:r>
          </a:p>
        </p:txBody>
      </p:sp>
      <p:pic>
        <p:nvPicPr>
          <p:cNvPr id="4120" name="Picture 24">
            <a:extLst>
              <a:ext uri="{FF2B5EF4-FFF2-40B4-BE49-F238E27FC236}">
                <a16:creationId xmlns:a16="http://schemas.microsoft.com/office/drawing/2014/main" id="{4FAAE8C0-05C6-BC46-B3D4-7F20E4216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014" y="4434521"/>
            <a:ext cx="758422" cy="75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2" name="Picture 26">
            <a:extLst>
              <a:ext uri="{FF2B5EF4-FFF2-40B4-BE49-F238E27FC236}">
                <a16:creationId xmlns:a16="http://schemas.microsoft.com/office/drawing/2014/main" id="{5B64C943-5E68-BA43-8900-AE4A6A0EF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5040" y="4407089"/>
            <a:ext cx="758422" cy="75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4" name="Picture 28">
            <a:extLst>
              <a:ext uri="{FF2B5EF4-FFF2-40B4-BE49-F238E27FC236}">
                <a16:creationId xmlns:a16="http://schemas.microsoft.com/office/drawing/2014/main" id="{6AB60DB9-7637-8746-9B35-4021C8064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3800" y="4363051"/>
            <a:ext cx="967594" cy="96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A6D8F09-934F-5A46-8301-327E6E74B253}"/>
              </a:ext>
            </a:extLst>
          </p:cNvPr>
          <p:cNvSpPr/>
          <p:nvPr/>
        </p:nvSpPr>
        <p:spPr>
          <a:xfrm>
            <a:off x="1530396" y="4323080"/>
            <a:ext cx="31889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/>
              <a:t>Sun Certified </a:t>
            </a:r>
          </a:p>
          <a:p>
            <a:r>
              <a:rPr lang="en-CA" dirty="0"/>
              <a:t>Programmer for the</a:t>
            </a:r>
          </a:p>
          <a:p>
            <a:r>
              <a:rPr lang="en-CA" dirty="0"/>
              <a:t>Java 2 Platform</a:t>
            </a:r>
          </a:p>
          <a:p>
            <a:r>
              <a:rPr lang="en-CA" dirty="0"/>
              <a:t>2000</a:t>
            </a:r>
          </a:p>
          <a:p>
            <a:br>
              <a:rPr lang="en-CA" dirty="0"/>
            </a:b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16B574F-4094-8A4B-93F8-58F93882B23C}"/>
              </a:ext>
            </a:extLst>
          </p:cNvPr>
          <p:cNvSpPr/>
          <p:nvPr/>
        </p:nvSpPr>
        <p:spPr>
          <a:xfrm>
            <a:off x="4857380" y="4298644"/>
            <a:ext cx="31889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/>
              <a:t>Oracle Certified Professional</a:t>
            </a:r>
          </a:p>
          <a:p>
            <a:r>
              <a:rPr lang="en-CA" dirty="0"/>
              <a:t>Java SE 7 </a:t>
            </a:r>
            <a:br>
              <a:rPr lang="en-CA" dirty="0"/>
            </a:br>
            <a:r>
              <a:rPr lang="en-CA" dirty="0"/>
              <a:t>Programmer</a:t>
            </a:r>
          </a:p>
          <a:p>
            <a:r>
              <a:rPr lang="en-CA" dirty="0"/>
              <a:t>2012</a:t>
            </a:r>
          </a:p>
          <a:p>
            <a:br>
              <a:rPr lang="en-CA" dirty="0"/>
            </a:b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194AC9-3212-9C47-BB35-ADA298A7300C}"/>
              </a:ext>
            </a:extLst>
          </p:cNvPr>
          <p:cNvSpPr/>
          <p:nvPr/>
        </p:nvSpPr>
        <p:spPr>
          <a:xfrm>
            <a:off x="8295674" y="4342935"/>
            <a:ext cx="318896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/>
              <a:t>Amazon Web Services</a:t>
            </a:r>
          </a:p>
          <a:p>
            <a:r>
              <a:rPr lang="en-CA" dirty="0"/>
              <a:t>Associate </a:t>
            </a:r>
          </a:p>
          <a:p>
            <a:r>
              <a:rPr lang="en-CA" dirty="0"/>
              <a:t>Solutions Architect</a:t>
            </a:r>
          </a:p>
          <a:p>
            <a:r>
              <a:rPr lang="en-CA" dirty="0"/>
              <a:t>2020</a:t>
            </a:r>
          </a:p>
          <a:p>
            <a:br>
              <a:rPr lang="en-CA" dirty="0"/>
            </a:br>
            <a:br>
              <a:rPr lang="en-CA" sz="800" dirty="0"/>
            </a:b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B5F95164-9044-B745-8CA4-2DAF6D3C0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238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B74ED-B03A-8B46-80AC-1BCBA4661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Vision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23DCE-00FE-894D-934F-77E7F293B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560" y="2025486"/>
            <a:ext cx="10015792" cy="4195481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/>
              <a:t>For</a:t>
            </a:r>
            <a:r>
              <a:rPr lang="en-US" sz="2400" dirty="0"/>
              <a:t> </a:t>
            </a:r>
            <a:r>
              <a:rPr lang="en-US" dirty="0"/>
              <a:t>students of Tai Chi</a:t>
            </a:r>
          </a:p>
          <a:p>
            <a:pPr marL="0" indent="0">
              <a:buNone/>
            </a:pPr>
            <a:r>
              <a:rPr lang="en-US" sz="3200" b="1" dirty="0"/>
              <a:t>Who</a:t>
            </a:r>
            <a:r>
              <a:rPr lang="en-US" dirty="0"/>
              <a:t> have difficulty practicing the set at home,</a:t>
            </a:r>
          </a:p>
          <a:p>
            <a:pPr marL="0" indent="0">
              <a:buNone/>
            </a:pPr>
            <a:r>
              <a:rPr lang="en-US" sz="3200" b="1" dirty="0"/>
              <a:t>The Tai Chi companion app</a:t>
            </a:r>
          </a:p>
          <a:p>
            <a:pPr marL="0" indent="0">
              <a:buNone/>
            </a:pPr>
            <a:r>
              <a:rPr lang="en-US" sz="3200" b="1" dirty="0"/>
              <a:t>Is a natural language </a:t>
            </a:r>
            <a:r>
              <a:rPr lang="en-US" dirty="0"/>
              <a:t>Tai Chi guide</a:t>
            </a:r>
          </a:p>
          <a:p>
            <a:pPr marL="0" indent="0">
              <a:buNone/>
            </a:pPr>
            <a:r>
              <a:rPr lang="en-US" sz="3200" b="1" dirty="0"/>
              <a:t>That</a:t>
            </a:r>
            <a:r>
              <a:rPr lang="en-US" b="1" dirty="0"/>
              <a:t> </a:t>
            </a:r>
            <a:r>
              <a:rPr lang="en-US" dirty="0"/>
              <a:t>verbally guides you through the set</a:t>
            </a:r>
          </a:p>
          <a:p>
            <a:pPr marL="0" indent="0">
              <a:buNone/>
            </a:pPr>
            <a:r>
              <a:rPr lang="en-US" sz="3200" b="1" dirty="0"/>
              <a:t>Unlike</a:t>
            </a:r>
            <a:r>
              <a:rPr lang="en-US" dirty="0"/>
              <a:t> other apps that require you to break form to interact with a screen.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4C132E-2C71-9C42-932C-40DAD47AB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844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DC0A3-387A-F941-9A2A-2AD7753F3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Tai Chi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A7B2B-3651-6843-9959-8D1D67298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272" y="1787742"/>
            <a:ext cx="8946541" cy="419548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Improve strength, balance, and flexibility </a:t>
            </a:r>
          </a:p>
          <a:p>
            <a:r>
              <a:rPr lang="en-US" dirty="0"/>
              <a:t>Boost cognitive function  </a:t>
            </a:r>
          </a:p>
          <a:p>
            <a:r>
              <a:rPr lang="en-US" dirty="0"/>
              <a:t>Improves COPD symptoms  </a:t>
            </a:r>
          </a:p>
          <a:p>
            <a:r>
              <a:rPr lang="en-US" dirty="0"/>
              <a:t>Improves sleep quality  </a:t>
            </a:r>
          </a:p>
          <a:p>
            <a:r>
              <a:rPr lang="en-US" dirty="0"/>
              <a:t>Improves symptoms of fibromyalgia  </a:t>
            </a:r>
          </a:p>
          <a:p>
            <a:r>
              <a:rPr lang="en-US" dirty="0"/>
              <a:t>Prevents falls  </a:t>
            </a:r>
          </a:p>
          <a:p>
            <a:r>
              <a:rPr lang="en-US" dirty="0"/>
              <a:t>Reduces prenatal depression, anxiety and sleep disturbances  </a:t>
            </a:r>
          </a:p>
          <a:p>
            <a:r>
              <a:rPr lang="en-US" dirty="0"/>
              <a:t>Helps with chronic nonspecific neck pain  </a:t>
            </a:r>
          </a:p>
          <a:p>
            <a:r>
              <a:rPr lang="en-US" dirty="0"/>
              <a:t>Spiritual benefits </a:t>
            </a:r>
          </a:p>
          <a:p>
            <a:r>
              <a:rPr lang="en-US" dirty="0"/>
              <a:t>Promotes east/west cultural exchange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DDDB7-2A21-A246-AB85-9A40E29C5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060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9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0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1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2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3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Rectangle 21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00D7D-DD6C-0E43-88B8-F2877C3A9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3914" y="2288685"/>
            <a:ext cx="2497411" cy="7620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Tai Chi Demo!</a:t>
            </a:r>
          </a:p>
        </p:txBody>
      </p:sp>
      <p:sp>
        <p:nvSpPr>
          <p:cNvPr id="35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A person and a sunset in the background&#10;&#10;Description automatically generated">
            <a:extLst>
              <a:ext uri="{FF2B5EF4-FFF2-40B4-BE49-F238E27FC236}">
                <a16:creationId xmlns:a16="http://schemas.microsoft.com/office/drawing/2014/main" id="{5729479C-614E-6646-B665-1C7E9A81711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3854" y="1210521"/>
            <a:ext cx="6270662" cy="4436492"/>
          </a:xfrm>
          <a:prstGeom prst="rect">
            <a:avLst/>
          </a:prstGeom>
          <a:effectLst/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DD413-BF5B-F046-A116-F999E7113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schemeClr val="bg1"/>
                </a:solidFill>
              </a:rPr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Online Media 2" descr="Maitre Moy  Tai Chi">
            <a:hlinkClick r:id="" action="ppaction://media"/>
            <a:extLst>
              <a:ext uri="{FF2B5EF4-FFF2-40B4-BE49-F238E27FC236}">
                <a16:creationId xmlns:a16="http://schemas.microsoft.com/office/drawing/2014/main" id="{F65032DD-56CE-D844-AE1D-AAF96BAA23E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835323" y="1244367"/>
            <a:ext cx="5829300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2507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41465-A164-5642-9EA3-AB677C076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71" y="109007"/>
            <a:ext cx="9404723" cy="1400530"/>
          </a:xfrm>
        </p:spPr>
        <p:txBody>
          <a:bodyPr/>
          <a:lstStyle/>
          <a:p>
            <a:r>
              <a:rPr lang="en-US" dirty="0"/>
              <a:t>Moves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2E1F7-817B-0A4B-B57D-D063CCB6C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71" y="809272"/>
            <a:ext cx="11570273" cy="4195481"/>
          </a:xfrm>
        </p:spPr>
        <p:txBody>
          <a:bodyPr numCol="4">
            <a:noAutofit/>
          </a:bodyPr>
          <a:lstStyle/>
          <a:p>
            <a:r>
              <a:rPr lang="en-US" sz="600" dirty="0"/>
              <a:t>1. Opening of Tai Chi</a:t>
            </a:r>
          </a:p>
          <a:p>
            <a:r>
              <a:rPr lang="en-US" sz="600" dirty="0"/>
              <a:t>2. Left Grasp Bird's Tail</a:t>
            </a:r>
          </a:p>
          <a:p>
            <a:r>
              <a:rPr lang="en-US" sz="600" dirty="0"/>
              <a:t>3. Grasp Bird's Tail</a:t>
            </a:r>
          </a:p>
          <a:p>
            <a:r>
              <a:rPr lang="en-US" sz="600" dirty="0"/>
              <a:t>4. Single Whip</a:t>
            </a:r>
          </a:p>
          <a:p>
            <a:r>
              <a:rPr lang="en-US" sz="600" dirty="0"/>
              <a:t>5. Step Up and Raise Hands</a:t>
            </a:r>
          </a:p>
          <a:p>
            <a:r>
              <a:rPr lang="en-US" sz="600" dirty="0"/>
              <a:t>6. White Stork Spreads Wings</a:t>
            </a:r>
          </a:p>
          <a:p>
            <a:r>
              <a:rPr lang="en-US" sz="600" dirty="0"/>
              <a:t>7. Brush Knee (left)</a:t>
            </a:r>
          </a:p>
          <a:p>
            <a:r>
              <a:rPr lang="en-US" sz="600" dirty="0"/>
              <a:t>8. Strum the Pei Pa</a:t>
            </a:r>
          </a:p>
          <a:p>
            <a:r>
              <a:rPr lang="en-US" sz="600" dirty="0"/>
              <a:t>9. Brush Knee and Twist Step (left)</a:t>
            </a:r>
          </a:p>
          <a:p>
            <a:r>
              <a:rPr lang="en-US" sz="600" dirty="0"/>
              <a:t>10. Brush Knee and Twist Step (right)</a:t>
            </a:r>
          </a:p>
          <a:p>
            <a:r>
              <a:rPr lang="en-US" sz="600" dirty="0"/>
              <a:t>11. Brush Knee (left)</a:t>
            </a:r>
          </a:p>
          <a:p>
            <a:r>
              <a:rPr lang="en-US" sz="600" dirty="0"/>
              <a:t>12. Strum the Pei Pa</a:t>
            </a:r>
          </a:p>
          <a:p>
            <a:r>
              <a:rPr lang="en-US" sz="600" dirty="0"/>
              <a:t>13. Brush Knee and Twist Step (left)</a:t>
            </a:r>
          </a:p>
          <a:p>
            <a:r>
              <a:rPr lang="en-US" sz="600" dirty="0"/>
              <a:t>14. Chop with Fist</a:t>
            </a:r>
          </a:p>
          <a:p>
            <a:r>
              <a:rPr lang="en-US" sz="600" dirty="0"/>
              <a:t>15. Step Up, Deflect, Parry, Punch</a:t>
            </a:r>
          </a:p>
          <a:p>
            <a:r>
              <a:rPr lang="en-US" sz="600" dirty="0"/>
              <a:t>16. Appear to Close Entrance</a:t>
            </a:r>
          </a:p>
          <a:p>
            <a:r>
              <a:rPr lang="en-US" sz="600" dirty="0"/>
              <a:t>17. Cross Hands</a:t>
            </a:r>
          </a:p>
          <a:p>
            <a:r>
              <a:rPr lang="en-US" sz="600" dirty="0"/>
              <a:t>18. Carry Tiger to Mountain</a:t>
            </a:r>
          </a:p>
          <a:p>
            <a:r>
              <a:rPr lang="en-US" sz="600" dirty="0"/>
              <a:t>19. Whip Out Diagonally</a:t>
            </a:r>
          </a:p>
          <a:p>
            <a:r>
              <a:rPr lang="en-US" sz="600" dirty="0"/>
              <a:t>20. Fist Under Elbow</a:t>
            </a:r>
          </a:p>
          <a:p>
            <a:r>
              <a:rPr lang="en-US" sz="600" dirty="0"/>
              <a:t>21. Go Back to Ward Off Monkey (right)</a:t>
            </a:r>
          </a:p>
          <a:p>
            <a:r>
              <a:rPr lang="en-US" sz="600" dirty="0"/>
              <a:t>22. Go Back to Ward Off Monkey (left)</a:t>
            </a:r>
          </a:p>
          <a:p>
            <a:r>
              <a:rPr lang="en-US" sz="600" dirty="0"/>
              <a:t>23. Go Back to Ward Off Monkey (right)</a:t>
            </a:r>
          </a:p>
          <a:p>
            <a:r>
              <a:rPr lang="en-US" sz="600" dirty="0"/>
              <a:t>24. Flying at a Slant</a:t>
            </a:r>
          </a:p>
          <a:p>
            <a:r>
              <a:rPr lang="en-US" sz="600" dirty="0"/>
              <a:t>25. Step Up and Raise Hands</a:t>
            </a:r>
          </a:p>
          <a:p>
            <a:r>
              <a:rPr lang="en-US" sz="600" dirty="0"/>
              <a:t>26. White Stork Spreads Wings</a:t>
            </a:r>
          </a:p>
          <a:p>
            <a:r>
              <a:rPr lang="en-US" sz="600" dirty="0"/>
              <a:t>27. Brush Knee (left)</a:t>
            </a:r>
          </a:p>
          <a:p>
            <a:r>
              <a:rPr lang="en-US" sz="600" dirty="0"/>
              <a:t>28. Push Needle to Sea Bottom</a:t>
            </a:r>
          </a:p>
          <a:p>
            <a:r>
              <a:rPr lang="en-US" sz="600" dirty="0"/>
              <a:t>29. Fan Penetrates through the Back</a:t>
            </a:r>
          </a:p>
          <a:p>
            <a:r>
              <a:rPr lang="en-US" sz="600" dirty="0"/>
              <a:t>30. Turn and Chop with Fist</a:t>
            </a:r>
          </a:p>
          <a:p>
            <a:r>
              <a:rPr lang="en-US" sz="600" dirty="0"/>
              <a:t>31. Step Up, Deflect, Parry, Punch</a:t>
            </a:r>
          </a:p>
          <a:p>
            <a:r>
              <a:rPr lang="en-US" sz="600" dirty="0"/>
              <a:t>32. Step Up to Grasp Bird's Tail</a:t>
            </a:r>
          </a:p>
          <a:p>
            <a:r>
              <a:rPr lang="en-US" sz="600" dirty="0"/>
              <a:t>33. Single Whip</a:t>
            </a:r>
          </a:p>
          <a:p>
            <a:r>
              <a:rPr lang="en-US" sz="600" dirty="0"/>
              <a:t>34. Move Hands Like Clouds (five times)</a:t>
            </a:r>
          </a:p>
          <a:p>
            <a:r>
              <a:rPr lang="en-US" sz="600" dirty="0"/>
              <a:t>35. Single Whip</a:t>
            </a:r>
          </a:p>
          <a:p>
            <a:r>
              <a:rPr lang="en-US" sz="600" dirty="0"/>
              <a:t>36. Reach Up to Pat Horse</a:t>
            </a:r>
          </a:p>
          <a:p>
            <a:r>
              <a:rPr lang="en-US" sz="600" dirty="0"/>
              <a:t>37. Separate Foot to Right</a:t>
            </a:r>
          </a:p>
          <a:p>
            <a:r>
              <a:rPr lang="en-US" sz="600" dirty="0"/>
              <a:t>38. Separate Foot to Left</a:t>
            </a:r>
          </a:p>
          <a:p>
            <a:r>
              <a:rPr lang="en-US" sz="600" dirty="0"/>
              <a:t>39. Turn and Kick</a:t>
            </a:r>
          </a:p>
          <a:p>
            <a:r>
              <a:rPr lang="en-US" sz="600" dirty="0"/>
              <a:t>40. Brush Knee and Twist Step (left)</a:t>
            </a:r>
          </a:p>
          <a:p>
            <a:r>
              <a:rPr lang="en-US" sz="600" dirty="0"/>
              <a:t>41. Brush Knee and Twist Step (right)</a:t>
            </a:r>
          </a:p>
          <a:p>
            <a:r>
              <a:rPr lang="en-US" sz="600" dirty="0"/>
              <a:t>42. Step Up and Punch</a:t>
            </a:r>
          </a:p>
          <a:p>
            <a:r>
              <a:rPr lang="en-US" sz="600" dirty="0"/>
              <a:t>43. Turn and Chop with Fist</a:t>
            </a:r>
          </a:p>
          <a:p>
            <a:r>
              <a:rPr lang="en-US" sz="600" dirty="0"/>
              <a:t>44. Step Up, Deflect, Parry, Punch</a:t>
            </a:r>
          </a:p>
          <a:p>
            <a:r>
              <a:rPr lang="en-US" sz="600" dirty="0"/>
              <a:t>45. Right Foot Kick</a:t>
            </a:r>
          </a:p>
          <a:p>
            <a:r>
              <a:rPr lang="en-US" sz="600" dirty="0"/>
              <a:t>46. Hit Tiger at Left</a:t>
            </a:r>
          </a:p>
          <a:p>
            <a:r>
              <a:rPr lang="en-US" sz="600" dirty="0"/>
              <a:t>47. Hit Tiger at Right</a:t>
            </a:r>
          </a:p>
          <a:p>
            <a:r>
              <a:rPr lang="en-US" sz="600" dirty="0"/>
              <a:t>48. Right Foot Kick</a:t>
            </a:r>
          </a:p>
          <a:p>
            <a:r>
              <a:rPr lang="en-US" sz="600" dirty="0"/>
              <a:t>49. Strike Ears with Fists</a:t>
            </a:r>
          </a:p>
          <a:p>
            <a:r>
              <a:rPr lang="en-US" sz="600" dirty="0"/>
              <a:t>50. Left Foot Kick</a:t>
            </a:r>
          </a:p>
          <a:p>
            <a:r>
              <a:rPr lang="en-US" sz="600" dirty="0"/>
              <a:t>51. Turn and Kick</a:t>
            </a:r>
          </a:p>
          <a:p>
            <a:r>
              <a:rPr lang="en-US" sz="600" dirty="0"/>
              <a:t>52. Chop with Fist</a:t>
            </a:r>
          </a:p>
          <a:p>
            <a:r>
              <a:rPr lang="en-US" sz="600" dirty="0"/>
              <a:t>53. Step Up, Deflect, Parry, Punch</a:t>
            </a:r>
          </a:p>
          <a:p>
            <a:r>
              <a:rPr lang="en-US" sz="600" dirty="0"/>
              <a:t>54. Appear to Close Entrance</a:t>
            </a:r>
          </a:p>
          <a:p>
            <a:r>
              <a:rPr lang="en-US" sz="600" dirty="0"/>
              <a:t>55. Cross Hands</a:t>
            </a:r>
          </a:p>
          <a:p>
            <a:r>
              <a:rPr lang="en-US" sz="600" dirty="0"/>
              <a:t>56. Carry Tiger to Mountain</a:t>
            </a:r>
          </a:p>
          <a:p>
            <a:r>
              <a:rPr lang="en-US" sz="600" dirty="0"/>
              <a:t>57. Whip Out Horizontally</a:t>
            </a:r>
          </a:p>
          <a:p>
            <a:r>
              <a:rPr lang="en-US" sz="600" dirty="0"/>
              <a:t>58. Parting Wild Horse's Mane (right)</a:t>
            </a:r>
          </a:p>
          <a:p>
            <a:r>
              <a:rPr lang="en-US" sz="600" dirty="0"/>
              <a:t>59. Parting Wild Horse's Mane (left)</a:t>
            </a:r>
          </a:p>
          <a:p>
            <a:r>
              <a:rPr lang="en-US" sz="600" dirty="0"/>
              <a:t>60. Parting Wild Horse's Mane (right)</a:t>
            </a:r>
          </a:p>
          <a:p>
            <a:r>
              <a:rPr lang="en-US" sz="600" dirty="0"/>
              <a:t>61. Parting Wild Horse's Mane (left)</a:t>
            </a:r>
          </a:p>
          <a:p>
            <a:r>
              <a:rPr lang="en-US" sz="600" dirty="0"/>
              <a:t>62. Parting Wild Horse's Mane (right)</a:t>
            </a:r>
          </a:p>
          <a:p>
            <a:r>
              <a:rPr lang="en-US" sz="600" dirty="0"/>
              <a:t>63. Left Grasp Bird's Tail</a:t>
            </a:r>
          </a:p>
          <a:p>
            <a:r>
              <a:rPr lang="en-US" sz="600" dirty="0"/>
              <a:t>64. Step Up to Grasp Bird's Tail</a:t>
            </a:r>
          </a:p>
          <a:p>
            <a:r>
              <a:rPr lang="en-US" sz="600" dirty="0"/>
              <a:t>65. Single Whip</a:t>
            </a:r>
          </a:p>
          <a:p>
            <a:r>
              <a:rPr lang="en-US" sz="600" dirty="0"/>
              <a:t>66. Fair Lady Works Shuttles (left)</a:t>
            </a:r>
          </a:p>
          <a:p>
            <a:r>
              <a:rPr lang="en-US" sz="600" dirty="0"/>
              <a:t>67. Fair Lady Works Shuttles (right)</a:t>
            </a:r>
          </a:p>
          <a:p>
            <a:r>
              <a:rPr lang="en-US" sz="600" dirty="0"/>
              <a:t>68. Fair Lady Works Shuttles (left)</a:t>
            </a:r>
          </a:p>
          <a:p>
            <a:r>
              <a:rPr lang="en-US" sz="600" dirty="0"/>
              <a:t>69. Fair Lady Works Shuttles (right)</a:t>
            </a:r>
          </a:p>
          <a:p>
            <a:r>
              <a:rPr lang="en-US" sz="600" dirty="0"/>
              <a:t>70. Left Grasp Bird's Tail</a:t>
            </a:r>
          </a:p>
          <a:p>
            <a:r>
              <a:rPr lang="en-US" sz="600" dirty="0"/>
              <a:t>71. Step Up to Grasp Bird's Tail</a:t>
            </a:r>
          </a:p>
          <a:p>
            <a:r>
              <a:rPr lang="en-US" sz="600" dirty="0"/>
              <a:t>72. Single Whip</a:t>
            </a:r>
          </a:p>
          <a:p>
            <a:r>
              <a:rPr lang="en-US" sz="600" dirty="0"/>
              <a:t>73. Move Hands Like Clouds (seven times)</a:t>
            </a:r>
          </a:p>
          <a:p>
            <a:r>
              <a:rPr lang="en-US" sz="600" dirty="0"/>
              <a:t>74. Single Whip</a:t>
            </a:r>
          </a:p>
          <a:p>
            <a:r>
              <a:rPr lang="en-US" sz="600" dirty="0"/>
              <a:t>75. Creeping Low Like a Snake</a:t>
            </a:r>
          </a:p>
          <a:p>
            <a:r>
              <a:rPr lang="en-US" sz="600" dirty="0"/>
              <a:t>76. Golden Cock Stands on One Leg (left)</a:t>
            </a:r>
          </a:p>
          <a:p>
            <a:r>
              <a:rPr lang="en-US" sz="600" dirty="0"/>
              <a:t>77. Golden Cock Stands on One Leg (right)</a:t>
            </a:r>
          </a:p>
          <a:p>
            <a:r>
              <a:rPr lang="en-US" sz="600" dirty="0"/>
              <a:t>78. Go Back to Ward Off Monkey (right)</a:t>
            </a:r>
          </a:p>
          <a:p>
            <a:r>
              <a:rPr lang="en-US" sz="600" dirty="0"/>
              <a:t>79. Go Back to Ward Off Monkey (left)</a:t>
            </a:r>
          </a:p>
          <a:p>
            <a:r>
              <a:rPr lang="en-US" sz="600" dirty="0"/>
              <a:t>80. Flying at a Slant</a:t>
            </a:r>
          </a:p>
          <a:p>
            <a:r>
              <a:rPr lang="en-US" sz="600" dirty="0"/>
              <a:t>81. Step Up and Raise Hands</a:t>
            </a:r>
          </a:p>
          <a:p>
            <a:r>
              <a:rPr lang="en-US" sz="600" dirty="0"/>
              <a:t>82. White Stork Spreads Wings</a:t>
            </a:r>
          </a:p>
          <a:p>
            <a:r>
              <a:rPr lang="en-US" sz="600" dirty="0"/>
              <a:t>83. Brush Knee (left)</a:t>
            </a:r>
          </a:p>
          <a:p>
            <a:r>
              <a:rPr lang="en-US" sz="600" dirty="0"/>
              <a:t>84. Push Needle to Sea Bottom</a:t>
            </a:r>
          </a:p>
          <a:p>
            <a:r>
              <a:rPr lang="en-US" sz="600" dirty="0"/>
              <a:t>85. Fan Penetrates through the Back</a:t>
            </a:r>
          </a:p>
          <a:p>
            <a:r>
              <a:rPr lang="en-US" sz="600" dirty="0"/>
              <a:t>86. White Snake Turns and Puts Out Tongue</a:t>
            </a:r>
          </a:p>
          <a:p>
            <a:r>
              <a:rPr lang="en-US" sz="600" dirty="0"/>
              <a:t>87. Step Up, Deflect, Parry, Punch</a:t>
            </a:r>
          </a:p>
          <a:p>
            <a:r>
              <a:rPr lang="en-US" sz="600" dirty="0"/>
              <a:t>88. Step Up to Grasp Bird's Tail</a:t>
            </a:r>
          </a:p>
          <a:p>
            <a:r>
              <a:rPr lang="en-US" sz="600" dirty="0"/>
              <a:t>89. Single Whip</a:t>
            </a:r>
          </a:p>
          <a:p>
            <a:r>
              <a:rPr lang="en-US" sz="600" dirty="0"/>
              <a:t>90. Move Hands Like Clouds (three times)</a:t>
            </a:r>
          </a:p>
          <a:p>
            <a:r>
              <a:rPr lang="en-US" sz="600" dirty="0"/>
              <a:t>91. Single Whip</a:t>
            </a:r>
          </a:p>
          <a:p>
            <a:r>
              <a:rPr lang="en-US" sz="600" dirty="0"/>
              <a:t>92. Reach Up to Pat Horse</a:t>
            </a:r>
          </a:p>
          <a:p>
            <a:r>
              <a:rPr lang="en-US" sz="600" dirty="0"/>
              <a:t>93. Cross Hands to Penetrate</a:t>
            </a:r>
          </a:p>
          <a:p>
            <a:r>
              <a:rPr lang="en-US" sz="600" dirty="0"/>
              <a:t>94. Turn and Kick</a:t>
            </a:r>
          </a:p>
          <a:p>
            <a:r>
              <a:rPr lang="en-US" sz="600" dirty="0"/>
              <a:t>95. Chop with Fist</a:t>
            </a:r>
          </a:p>
          <a:p>
            <a:r>
              <a:rPr lang="en-US" sz="600" dirty="0"/>
              <a:t>96. Brush Knee and Punch</a:t>
            </a:r>
          </a:p>
          <a:p>
            <a:r>
              <a:rPr lang="en-US" sz="600" dirty="0"/>
              <a:t>97. Step Up to Grasp Bird's Tail</a:t>
            </a:r>
          </a:p>
          <a:p>
            <a:r>
              <a:rPr lang="en-US" sz="600" dirty="0"/>
              <a:t>98. Single Whip</a:t>
            </a:r>
          </a:p>
          <a:p>
            <a:r>
              <a:rPr lang="en-US" sz="600" dirty="0"/>
              <a:t>99. Creeping Low Like a Snake</a:t>
            </a:r>
          </a:p>
          <a:p>
            <a:r>
              <a:rPr lang="en-US" sz="600" dirty="0"/>
              <a:t>100. Step Up to Seven Stars</a:t>
            </a:r>
          </a:p>
          <a:p>
            <a:r>
              <a:rPr lang="en-US" sz="600" dirty="0"/>
              <a:t>101. Retreat to Ride Tiger</a:t>
            </a:r>
          </a:p>
          <a:p>
            <a:r>
              <a:rPr lang="en-US" sz="600" dirty="0"/>
              <a:t>102. Turn Around to Sweep Lotus</a:t>
            </a:r>
          </a:p>
          <a:p>
            <a:r>
              <a:rPr lang="en-US" sz="600" dirty="0"/>
              <a:t>103. Draw Bow to Shoot Tiger</a:t>
            </a:r>
          </a:p>
          <a:p>
            <a:r>
              <a:rPr lang="en-US" sz="600" dirty="0"/>
              <a:t>104. Chop with Fist</a:t>
            </a:r>
          </a:p>
          <a:p>
            <a:r>
              <a:rPr lang="en-US" sz="600" dirty="0"/>
              <a:t>105. Step Up, Deflect, Parry, Punch</a:t>
            </a:r>
          </a:p>
          <a:p>
            <a:r>
              <a:rPr lang="en-US" sz="600" dirty="0"/>
              <a:t>106. Appear to Close Entrance</a:t>
            </a:r>
          </a:p>
          <a:p>
            <a:r>
              <a:rPr lang="en-US" sz="600" dirty="0"/>
              <a:t>107. Cross Hands</a:t>
            </a:r>
          </a:p>
          <a:p>
            <a:r>
              <a:rPr lang="en-US" sz="600" dirty="0"/>
              <a:t>108. Closing of Tai Chi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B70DCB-E6FB-2643-AC1E-0CB2389A9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468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2D417-153B-9D48-B1F0-6B5E2E320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322FD-9BD0-D449-A506-55638911B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Learning Tai Chi requires both in-person instruction and home practice, but due to the complexity of the set, it is a challenge for people to remember all the moves in the set when practicing at home.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app will act as a study aid to guide the user through all the moves, to supplement in-person instruction.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Basically, </a:t>
            </a:r>
            <a:r>
              <a:rPr lang="en-US" sz="3600" b="1" dirty="0"/>
              <a:t>it helps you remember the set.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16C98-B2E8-E442-B9E3-94D02118C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340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6012E-B361-9A4A-8E11-8C5F3E8CE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83DC5-A2A4-1D46-910B-56387E540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Natural Language User Interface</a:t>
            </a:r>
          </a:p>
          <a:p>
            <a:r>
              <a:rPr lang="en-US" sz="1600" dirty="0"/>
              <a:t>No need to turn your head to look at a screen</a:t>
            </a:r>
          </a:p>
          <a:p>
            <a:r>
              <a:rPr lang="en-US" sz="1600" dirty="0"/>
              <a:t>No need to break form to interact with a touchscreen or mouse</a:t>
            </a:r>
          </a:p>
          <a:p>
            <a:r>
              <a:rPr lang="en-US" sz="1600" dirty="0"/>
              <a:t>Takes advantage of emerging technologies</a:t>
            </a:r>
          </a:p>
          <a:p>
            <a:pPr lvl="1"/>
            <a:r>
              <a:rPr lang="en-US" sz="1400" dirty="0"/>
              <a:t>Smart Speakers: Amazon Echo, Google Home</a:t>
            </a:r>
          </a:p>
          <a:p>
            <a:pPr lvl="1"/>
            <a:r>
              <a:rPr lang="en-US" sz="1400" dirty="0"/>
              <a:t>Digital Assistants: Siri, Google Assistant, Alexa</a:t>
            </a:r>
          </a:p>
          <a:p>
            <a:pPr lvl="1"/>
            <a:r>
              <a:rPr lang="en-US" sz="1400" dirty="0"/>
              <a:t>Smart Watches: Apple Watch, Fitbit, Garmin</a:t>
            </a:r>
          </a:p>
          <a:p>
            <a:r>
              <a:rPr lang="en-US" sz="1600" dirty="0"/>
              <a:t>Portable and unobtrusive, enables practice with headphones in the park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76266-FA6C-B74C-9AA0-D09FDBB77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94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C641A-F9F2-4545-B2CE-A97648CF1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ANALYSIS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8DA9D9-86FE-9943-90B6-923419C7F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8CF6D0-564F-A14F-8CC6-BDAAB0EC01CB}"/>
              </a:ext>
            </a:extLst>
          </p:cNvPr>
          <p:cNvSpPr txBox="1"/>
          <p:nvPr/>
        </p:nvSpPr>
        <p:spPr>
          <a:xfrm>
            <a:off x="1719072" y="1783080"/>
            <a:ext cx="638187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8 </a:t>
            </a:r>
            <a:r>
              <a:rPr lang="en-US" sz="3200" dirty="0"/>
              <a:t> </a:t>
            </a:r>
            <a:r>
              <a:rPr lang="en-US" dirty="0"/>
              <a:t>Organizations currently operating</a:t>
            </a:r>
          </a:p>
          <a:p>
            <a:r>
              <a:rPr lang="en-US" dirty="0"/>
              <a:t>in Toronto that are 100% dedicated to teaching Tai Chi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97318B-F174-6147-B9B2-4C354C659501}"/>
              </a:ext>
            </a:extLst>
          </p:cNvPr>
          <p:cNvSpPr txBox="1"/>
          <p:nvPr/>
        </p:nvSpPr>
        <p:spPr>
          <a:xfrm>
            <a:off x="1719072" y="2849880"/>
            <a:ext cx="62696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377 </a:t>
            </a:r>
            <a:r>
              <a:rPr lang="en-US" sz="3200" dirty="0"/>
              <a:t> </a:t>
            </a:r>
            <a:r>
              <a:rPr lang="en-US" dirty="0"/>
              <a:t>Fung </a:t>
            </a:r>
            <a:r>
              <a:rPr lang="en-US" dirty="0" err="1"/>
              <a:t>Loi</a:t>
            </a:r>
            <a:r>
              <a:rPr lang="en-US" dirty="0"/>
              <a:t> </a:t>
            </a:r>
            <a:r>
              <a:rPr lang="en-US" dirty="0" err="1"/>
              <a:t>Kok</a:t>
            </a:r>
            <a:r>
              <a:rPr lang="en-US" dirty="0"/>
              <a:t> Taoist Tai Chi Locations in Ontario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5179E3-F249-6949-B015-597C86E5F60D}"/>
              </a:ext>
            </a:extLst>
          </p:cNvPr>
          <p:cNvSpPr txBox="1"/>
          <p:nvPr/>
        </p:nvSpPr>
        <p:spPr>
          <a:xfrm>
            <a:off x="1719072" y="3682828"/>
            <a:ext cx="8345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$9,000,000 </a:t>
            </a:r>
            <a:r>
              <a:rPr lang="en-US" sz="3200" dirty="0"/>
              <a:t> </a:t>
            </a:r>
            <a:r>
              <a:rPr lang="en-US" dirty="0"/>
              <a:t>Fung </a:t>
            </a:r>
            <a:r>
              <a:rPr lang="en-US" dirty="0" err="1"/>
              <a:t>Loi</a:t>
            </a:r>
            <a:r>
              <a:rPr lang="en-US" dirty="0"/>
              <a:t> </a:t>
            </a:r>
            <a:r>
              <a:rPr lang="en-US" dirty="0" err="1"/>
              <a:t>Kok</a:t>
            </a:r>
            <a:r>
              <a:rPr lang="en-US" dirty="0"/>
              <a:t> Taoist Tai Chi Canadian Revenue 2017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D79F12-B4D6-9444-8563-A911FE8EB55F}"/>
              </a:ext>
            </a:extLst>
          </p:cNvPr>
          <p:cNvSpPr txBox="1"/>
          <p:nvPr/>
        </p:nvSpPr>
        <p:spPr>
          <a:xfrm>
            <a:off x="1719072" y="4419978"/>
            <a:ext cx="6316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$44,500,000 </a:t>
            </a:r>
            <a:r>
              <a:rPr lang="en-US" sz="3200" dirty="0"/>
              <a:t> </a:t>
            </a:r>
            <a:r>
              <a:rPr lang="en-US" dirty="0"/>
              <a:t>Fung </a:t>
            </a:r>
            <a:r>
              <a:rPr lang="en-US" dirty="0" err="1"/>
              <a:t>Loi</a:t>
            </a:r>
            <a:r>
              <a:rPr lang="en-US" dirty="0"/>
              <a:t> </a:t>
            </a:r>
            <a:r>
              <a:rPr lang="en-US" dirty="0" err="1"/>
              <a:t>Kok</a:t>
            </a:r>
            <a:r>
              <a:rPr lang="en-US" dirty="0"/>
              <a:t> Taoist Tai Chi Assets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91A33F-08CE-2143-8E50-C1CEF1A32EC0}"/>
              </a:ext>
            </a:extLst>
          </p:cNvPr>
          <p:cNvSpPr txBox="1"/>
          <p:nvPr/>
        </p:nvSpPr>
        <p:spPr>
          <a:xfrm>
            <a:off x="1719072" y="5208011"/>
            <a:ext cx="838242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31 </a:t>
            </a:r>
            <a:r>
              <a:rPr lang="en-US" sz="3200" dirty="0"/>
              <a:t>International </a:t>
            </a:r>
            <a:r>
              <a:rPr lang="en-US" dirty="0"/>
              <a:t>Fung </a:t>
            </a:r>
            <a:r>
              <a:rPr lang="en-US" dirty="0" err="1"/>
              <a:t>Loi</a:t>
            </a:r>
            <a:r>
              <a:rPr lang="en-US" dirty="0"/>
              <a:t> </a:t>
            </a:r>
            <a:r>
              <a:rPr lang="en-US" dirty="0" err="1"/>
              <a:t>Kok</a:t>
            </a:r>
            <a:r>
              <a:rPr lang="en-US" dirty="0"/>
              <a:t> Taoist Tai Chi branches globally </a:t>
            </a:r>
          </a:p>
          <a:p>
            <a:r>
              <a:rPr lang="en-US" dirty="0"/>
              <a:t>in addition to Canada</a:t>
            </a:r>
          </a:p>
        </p:txBody>
      </p:sp>
    </p:spTree>
    <p:extLst>
      <p:ext uri="{BB962C8B-B14F-4D97-AF65-F5344CB8AC3E}">
        <p14:creationId xmlns:p14="http://schemas.microsoft.com/office/powerpoint/2010/main" val="2840039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A2D0A-22AD-8248-954E-5BE9B09F6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BD5DF-975F-664F-85E9-824AF70CB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People misunderstand the concept and think the app will teach them Tai Chi without in-person instruction</a:t>
            </a:r>
          </a:p>
          <a:p>
            <a:r>
              <a:rPr lang="en-US" dirty="0"/>
              <a:t>People would prefer a simple mp3 or YouTube video</a:t>
            </a:r>
          </a:p>
          <a:p>
            <a:r>
              <a:rPr lang="en-US" dirty="0"/>
              <a:t>The technology may not yet be mature enough to be easy to use (Alexa, Google Home, Siri, Text-to-speech)</a:t>
            </a:r>
          </a:p>
          <a:p>
            <a:r>
              <a:rPr lang="en-US" dirty="0"/>
              <a:t>The target market may not be technologically savvy enough to use this type of app</a:t>
            </a:r>
          </a:p>
          <a:p>
            <a:r>
              <a:rPr lang="en-US" dirty="0"/>
              <a:t>Tai Chi studios might feel threatened, or think that this app competes with in-class instruction</a:t>
            </a:r>
          </a:p>
          <a:p>
            <a:r>
              <a:rPr lang="en-US" dirty="0"/>
              <a:t>Tai Chi studios may claim intellectual property on the text used to explain moves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FAD9A-C8FC-A14D-8C49-4A9C9E295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029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6C676-5B6E-3343-A9D7-F5021DC02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Concierge MVP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13779-FE40-F14C-A3E5-5C628E5B1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008" y="1668870"/>
            <a:ext cx="8946541" cy="41954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Before proceeding further, we can do an MVP right now: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Count how many moves a person can do without guidance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Count how many moves a person can do with someone reading out the moves to them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Count how many moves a person can do with someone reading the out moves to them, AND explaining the move verbally, from a script, if prompted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Repeat with more people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If the number of moves increases consistently, we have a worthy product idea.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82F22-63E1-294B-B856-64065E19C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182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B60141-7B1B-EA4B-81B6-808BB5C12661}"/>
              </a:ext>
            </a:extLst>
          </p:cNvPr>
          <p:cNvSpPr txBox="1"/>
          <p:nvPr/>
        </p:nvSpPr>
        <p:spPr>
          <a:xfrm>
            <a:off x="4480560" y="1216152"/>
            <a:ext cx="8996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</a:rPr>
              <a:t>Audio </a:t>
            </a:r>
            <a:br>
              <a:rPr lang="en-US" sz="1000" b="1" dirty="0">
                <a:solidFill>
                  <a:schemeClr val="bg2"/>
                </a:solidFill>
              </a:rPr>
            </a:br>
            <a:r>
              <a:rPr lang="en-US" sz="1000" b="1" dirty="0">
                <a:solidFill>
                  <a:schemeClr val="bg2"/>
                </a:solidFill>
              </a:rPr>
              <a:t>Generation</a:t>
            </a:r>
          </a:p>
          <a:p>
            <a:pPr algn="ctr"/>
            <a:r>
              <a:rPr lang="en-US" sz="1000" b="1" dirty="0">
                <a:solidFill>
                  <a:schemeClr val="bg2"/>
                </a:solidFill>
              </a:rPr>
              <a:t>Spike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3C63496-5351-6E47-A561-14FA0F6A3B6D}"/>
              </a:ext>
            </a:extLst>
          </p:cNvPr>
          <p:cNvSpPr txBox="1"/>
          <p:nvPr/>
        </p:nvSpPr>
        <p:spPr>
          <a:xfrm>
            <a:off x="6741110" y="1298448"/>
            <a:ext cx="6896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</a:rPr>
              <a:t>iOS App</a:t>
            </a:r>
          </a:p>
          <a:p>
            <a:pPr algn="ctr"/>
            <a:r>
              <a:rPr lang="en-US" sz="1000" b="1" dirty="0">
                <a:solidFill>
                  <a:schemeClr val="bg2"/>
                </a:solidFill>
              </a:rPr>
              <a:t>Spike</a:t>
            </a:r>
          </a:p>
          <a:p>
            <a:pPr algn="ctr"/>
            <a:endParaRPr lang="en-US" sz="1000" b="1" dirty="0">
              <a:solidFill>
                <a:schemeClr val="bg2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EC05729-C803-EA45-9CB8-D543862300C8}"/>
              </a:ext>
            </a:extLst>
          </p:cNvPr>
          <p:cNvSpPr txBox="1"/>
          <p:nvPr/>
        </p:nvSpPr>
        <p:spPr>
          <a:xfrm>
            <a:off x="8627075" y="1316736"/>
            <a:ext cx="9797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</a:rPr>
              <a:t>Android App</a:t>
            </a:r>
          </a:p>
          <a:p>
            <a:pPr algn="ctr"/>
            <a:r>
              <a:rPr lang="en-US" sz="1000" b="1" dirty="0">
                <a:solidFill>
                  <a:schemeClr val="bg2"/>
                </a:solidFill>
              </a:rPr>
              <a:t>Spike</a:t>
            </a:r>
          </a:p>
          <a:p>
            <a:pPr algn="ctr"/>
            <a:endParaRPr lang="en-US" sz="1000" b="1" dirty="0">
              <a:solidFill>
                <a:schemeClr val="bg2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DE0755A-998F-FF42-8FF4-A3442DF48EBB}"/>
              </a:ext>
            </a:extLst>
          </p:cNvPr>
          <p:cNvSpPr txBox="1"/>
          <p:nvPr/>
        </p:nvSpPr>
        <p:spPr>
          <a:xfrm>
            <a:off x="4706583" y="3392424"/>
            <a:ext cx="4475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</a:rPr>
              <a:t>REST</a:t>
            </a:r>
          </a:p>
          <a:p>
            <a:pPr algn="ctr"/>
            <a:r>
              <a:rPr lang="en-US" sz="1000" b="1" dirty="0">
                <a:solidFill>
                  <a:schemeClr val="bg2"/>
                </a:solidFill>
              </a:rPr>
              <a:t>API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F775472-0F43-F041-BED8-60B66C891E8F}"/>
              </a:ext>
            </a:extLst>
          </p:cNvPr>
          <p:cNvSpPr txBox="1"/>
          <p:nvPr/>
        </p:nvSpPr>
        <p:spPr>
          <a:xfrm>
            <a:off x="4519832" y="5518737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</a:rPr>
              <a:t>DATABASE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37C7AA1-88C6-934F-B8EF-50DD0C37661B}"/>
              </a:ext>
            </a:extLst>
          </p:cNvPr>
          <p:cNvSpPr txBox="1"/>
          <p:nvPr/>
        </p:nvSpPr>
        <p:spPr>
          <a:xfrm>
            <a:off x="6794810" y="3315480"/>
            <a:ext cx="5822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</a:rPr>
              <a:t>Apple</a:t>
            </a:r>
          </a:p>
          <a:p>
            <a:pPr algn="ctr"/>
            <a:r>
              <a:rPr lang="en-US" sz="1000" b="1" dirty="0">
                <a:solidFill>
                  <a:schemeClr val="bg2"/>
                </a:solidFill>
              </a:rPr>
              <a:t>Watch</a:t>
            </a:r>
            <a:br>
              <a:rPr lang="en-US" sz="1000" b="1" dirty="0">
                <a:solidFill>
                  <a:schemeClr val="bg2"/>
                </a:solidFill>
              </a:rPr>
            </a:br>
            <a:r>
              <a:rPr lang="en-US" sz="1000" b="1" dirty="0">
                <a:solidFill>
                  <a:schemeClr val="bg2"/>
                </a:solidFill>
              </a:rPr>
              <a:t>Spike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C860906-47C6-3843-954B-5ACCFF1654C3}"/>
              </a:ext>
            </a:extLst>
          </p:cNvPr>
          <p:cNvSpPr txBox="1"/>
          <p:nvPr/>
        </p:nvSpPr>
        <p:spPr>
          <a:xfrm>
            <a:off x="8766535" y="3315480"/>
            <a:ext cx="7008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</a:rPr>
              <a:t>Smart</a:t>
            </a:r>
            <a:br>
              <a:rPr lang="en-US" sz="1000" b="1" dirty="0">
                <a:solidFill>
                  <a:schemeClr val="bg2"/>
                </a:solidFill>
              </a:rPr>
            </a:br>
            <a:r>
              <a:rPr lang="en-US" sz="1000" b="1" dirty="0">
                <a:solidFill>
                  <a:schemeClr val="bg2"/>
                </a:solidFill>
              </a:rPr>
              <a:t>Speaker</a:t>
            </a:r>
            <a:br>
              <a:rPr lang="en-US" sz="1000" b="1" dirty="0">
                <a:solidFill>
                  <a:schemeClr val="bg2"/>
                </a:solidFill>
              </a:rPr>
            </a:br>
            <a:r>
              <a:rPr lang="en-US" sz="1000" b="1" dirty="0">
                <a:solidFill>
                  <a:schemeClr val="bg2"/>
                </a:solidFill>
              </a:rPr>
              <a:t>Spike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03F73A6-A873-9642-850F-37F9080630AA}"/>
              </a:ext>
            </a:extLst>
          </p:cNvPr>
          <p:cNvSpPr txBox="1"/>
          <p:nvPr/>
        </p:nvSpPr>
        <p:spPr>
          <a:xfrm>
            <a:off x="6730942" y="5518737"/>
            <a:ext cx="689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</a:rPr>
              <a:t>iOS App</a:t>
            </a:r>
          </a:p>
          <a:p>
            <a:pPr algn="ctr"/>
            <a:endParaRPr lang="en-US" sz="1000" b="1" dirty="0">
              <a:solidFill>
                <a:schemeClr val="bg2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34C22BD-78B9-0B47-9EFC-C29EACDBE1A8}"/>
              </a:ext>
            </a:extLst>
          </p:cNvPr>
          <p:cNvSpPr txBox="1"/>
          <p:nvPr/>
        </p:nvSpPr>
        <p:spPr>
          <a:xfrm>
            <a:off x="8627074" y="5518736"/>
            <a:ext cx="9797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</a:rPr>
              <a:t>Android App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7B15780-D7BD-F14C-B2E5-42BA02DE9592}"/>
              </a:ext>
            </a:extLst>
          </p:cNvPr>
          <p:cNvSpPr txBox="1"/>
          <p:nvPr/>
        </p:nvSpPr>
        <p:spPr>
          <a:xfrm>
            <a:off x="2594306" y="1379184"/>
            <a:ext cx="10005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INITIATION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7B63351-0FDD-2943-91BF-2D3657AEF41A}"/>
              </a:ext>
            </a:extLst>
          </p:cNvPr>
          <p:cNvSpPr txBox="1"/>
          <p:nvPr/>
        </p:nvSpPr>
        <p:spPr>
          <a:xfrm>
            <a:off x="10710183" y="2436840"/>
            <a:ext cx="10390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DISCOVERY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66D4C82-B0C7-8240-AB6A-7AD2F7F48B42}"/>
              </a:ext>
            </a:extLst>
          </p:cNvPr>
          <p:cNvSpPr txBox="1"/>
          <p:nvPr/>
        </p:nvSpPr>
        <p:spPr>
          <a:xfrm>
            <a:off x="2343953" y="4500336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DESIGN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5ED669C-8F65-6546-8525-C318E96C9D38}"/>
              </a:ext>
            </a:extLst>
          </p:cNvPr>
          <p:cNvSpPr txBox="1"/>
          <p:nvPr/>
        </p:nvSpPr>
        <p:spPr>
          <a:xfrm>
            <a:off x="10555108" y="5518736"/>
            <a:ext cx="5164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MVP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96053E0-C2CC-2E4F-9A69-3CABA3B0BD6E}"/>
              </a:ext>
            </a:extLst>
          </p:cNvPr>
          <p:cNvSpPr txBox="1"/>
          <p:nvPr/>
        </p:nvSpPr>
        <p:spPr>
          <a:xfrm>
            <a:off x="169539" y="288072"/>
            <a:ext cx="3796232" cy="523220"/>
          </a:xfrm>
          <a:prstGeom prst="rect">
            <a:avLst/>
          </a:prstGeom>
          <a:solidFill>
            <a:srgbClr val="F2C21A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ROADMAP PAGE 1/2</a:t>
            </a:r>
          </a:p>
        </p:txBody>
      </p:sp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D1EDF038-277C-F541-8665-07A390CA9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88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B60141-7B1B-EA4B-81B6-808BB5C12661}"/>
              </a:ext>
            </a:extLst>
          </p:cNvPr>
          <p:cNvSpPr txBox="1"/>
          <p:nvPr/>
        </p:nvSpPr>
        <p:spPr>
          <a:xfrm>
            <a:off x="4383106" y="1271016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</a:rPr>
              <a:t>Auth &amp;</a:t>
            </a:r>
            <a:br>
              <a:rPr lang="en-US" sz="1000" b="1" dirty="0">
                <a:solidFill>
                  <a:schemeClr val="bg2"/>
                </a:solidFill>
              </a:rPr>
            </a:br>
            <a:r>
              <a:rPr lang="en-US" sz="1000" b="1" dirty="0">
                <a:solidFill>
                  <a:schemeClr val="bg2"/>
                </a:solidFill>
              </a:rPr>
              <a:t>Personalization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DE0755A-998F-FF42-8FF4-A3442DF48EBB}"/>
              </a:ext>
            </a:extLst>
          </p:cNvPr>
          <p:cNvSpPr txBox="1"/>
          <p:nvPr/>
        </p:nvSpPr>
        <p:spPr>
          <a:xfrm>
            <a:off x="4519034" y="3392424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</a:rPr>
              <a:t>Scalability</a:t>
            </a:r>
            <a:br>
              <a:rPr lang="en-US" sz="1000" b="1" dirty="0">
                <a:solidFill>
                  <a:schemeClr val="bg2"/>
                </a:solidFill>
              </a:rPr>
            </a:br>
            <a:r>
              <a:rPr lang="en-US" sz="1000" b="1" dirty="0">
                <a:solidFill>
                  <a:schemeClr val="bg2"/>
                </a:solidFill>
              </a:rPr>
              <a:t>Reliability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F775472-0F43-F041-BED8-60B66C891E8F}"/>
              </a:ext>
            </a:extLst>
          </p:cNvPr>
          <p:cNvSpPr txBox="1"/>
          <p:nvPr/>
        </p:nvSpPr>
        <p:spPr>
          <a:xfrm>
            <a:off x="4554297" y="5518737"/>
            <a:ext cx="7521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</a:rPr>
              <a:t>FEATURES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37C7AA1-88C6-934F-B8EF-50DD0C37661B}"/>
              </a:ext>
            </a:extLst>
          </p:cNvPr>
          <p:cNvSpPr txBox="1"/>
          <p:nvPr/>
        </p:nvSpPr>
        <p:spPr>
          <a:xfrm>
            <a:off x="6794810" y="3315480"/>
            <a:ext cx="5822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</a:rPr>
              <a:t>Apple</a:t>
            </a:r>
          </a:p>
          <a:p>
            <a:pPr algn="ctr"/>
            <a:r>
              <a:rPr lang="en-US" sz="1000" b="1" dirty="0">
                <a:solidFill>
                  <a:schemeClr val="bg2"/>
                </a:solidFill>
              </a:rPr>
              <a:t>Watch</a:t>
            </a:r>
            <a:br>
              <a:rPr lang="en-US" sz="1000" b="1" dirty="0">
                <a:solidFill>
                  <a:schemeClr val="bg2"/>
                </a:solidFill>
              </a:rPr>
            </a:br>
            <a:r>
              <a:rPr lang="en-US" sz="1000" b="1" dirty="0">
                <a:solidFill>
                  <a:schemeClr val="bg2"/>
                </a:solidFill>
              </a:rPr>
              <a:t>App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C860906-47C6-3843-954B-5ACCFF1654C3}"/>
              </a:ext>
            </a:extLst>
          </p:cNvPr>
          <p:cNvSpPr txBox="1"/>
          <p:nvPr/>
        </p:nvSpPr>
        <p:spPr>
          <a:xfrm>
            <a:off x="8748904" y="3315480"/>
            <a:ext cx="7360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</a:rPr>
              <a:t>Smart </a:t>
            </a:r>
          </a:p>
          <a:p>
            <a:pPr algn="ctr"/>
            <a:r>
              <a:rPr lang="en-US" sz="1000" b="1" dirty="0">
                <a:solidFill>
                  <a:schemeClr val="bg2"/>
                </a:solidFill>
              </a:rPr>
              <a:t>Speaker </a:t>
            </a:r>
            <a:br>
              <a:rPr lang="en-US" sz="1000" b="1" dirty="0">
                <a:solidFill>
                  <a:schemeClr val="bg2"/>
                </a:solidFill>
              </a:rPr>
            </a:br>
            <a:r>
              <a:rPr lang="en-US" sz="1000" b="1" dirty="0">
                <a:solidFill>
                  <a:schemeClr val="bg2"/>
                </a:solidFill>
              </a:rPr>
              <a:t>App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03F73A6-A873-9642-850F-37F9080630AA}"/>
              </a:ext>
            </a:extLst>
          </p:cNvPr>
          <p:cNvSpPr txBox="1"/>
          <p:nvPr/>
        </p:nvSpPr>
        <p:spPr>
          <a:xfrm>
            <a:off x="6699683" y="5518737"/>
            <a:ext cx="7521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</a:rPr>
              <a:t>FEATURES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34C22BD-78B9-0B47-9EFC-C29EACDBE1A8}"/>
              </a:ext>
            </a:extLst>
          </p:cNvPr>
          <p:cNvSpPr txBox="1"/>
          <p:nvPr/>
        </p:nvSpPr>
        <p:spPr>
          <a:xfrm>
            <a:off x="8740887" y="5518736"/>
            <a:ext cx="7521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</a:rPr>
              <a:t>FEATURES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7B15780-D7BD-F14C-B2E5-42BA02DE9592}"/>
              </a:ext>
            </a:extLst>
          </p:cNvPr>
          <p:cNvSpPr txBox="1"/>
          <p:nvPr/>
        </p:nvSpPr>
        <p:spPr>
          <a:xfrm>
            <a:off x="2644804" y="1379184"/>
            <a:ext cx="8996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SECURITY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7B63351-0FDD-2943-91BF-2D3657AEF41A}"/>
              </a:ext>
            </a:extLst>
          </p:cNvPr>
          <p:cNvSpPr txBox="1"/>
          <p:nvPr/>
        </p:nvSpPr>
        <p:spPr>
          <a:xfrm>
            <a:off x="10759076" y="2436840"/>
            <a:ext cx="9412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Expansion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66D4C82-B0C7-8240-AB6A-7AD2F7F48B42}"/>
              </a:ext>
            </a:extLst>
          </p:cNvPr>
          <p:cNvSpPr txBox="1"/>
          <p:nvPr/>
        </p:nvSpPr>
        <p:spPr>
          <a:xfrm>
            <a:off x="2281436" y="4500336"/>
            <a:ext cx="8643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FEATURES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5ED669C-8F65-6546-8525-C318E96C9D38}"/>
              </a:ext>
            </a:extLst>
          </p:cNvPr>
          <p:cNvSpPr txBox="1"/>
          <p:nvPr/>
        </p:nvSpPr>
        <p:spPr>
          <a:xfrm>
            <a:off x="10381182" y="5409008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MORE</a:t>
            </a:r>
            <a:br>
              <a:rPr lang="en-US" sz="1200" b="1" dirty="0"/>
            </a:br>
            <a:r>
              <a:rPr lang="en-US" sz="1200" b="1" dirty="0"/>
              <a:t>FEATURES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57AE01-E56D-5D43-8337-591CD41B3E68}"/>
              </a:ext>
            </a:extLst>
          </p:cNvPr>
          <p:cNvSpPr txBox="1"/>
          <p:nvPr/>
        </p:nvSpPr>
        <p:spPr>
          <a:xfrm>
            <a:off x="6538656" y="1256073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</a:rPr>
              <a:t>Auth &amp;</a:t>
            </a:r>
            <a:br>
              <a:rPr lang="en-US" sz="1000" b="1" dirty="0">
                <a:solidFill>
                  <a:schemeClr val="bg2"/>
                </a:solidFill>
              </a:rPr>
            </a:br>
            <a:r>
              <a:rPr lang="en-US" sz="1000" b="1" dirty="0">
                <a:solidFill>
                  <a:schemeClr val="bg2"/>
                </a:solidFill>
              </a:rPr>
              <a:t>Personalization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360A47-25FB-CE4E-9945-37C51D98AAA1}"/>
              </a:ext>
            </a:extLst>
          </p:cNvPr>
          <p:cNvSpPr txBox="1"/>
          <p:nvPr/>
        </p:nvSpPr>
        <p:spPr>
          <a:xfrm>
            <a:off x="8558032" y="1271016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</a:rPr>
              <a:t>Auth &amp;</a:t>
            </a:r>
            <a:br>
              <a:rPr lang="en-US" sz="1000" b="1" dirty="0">
                <a:solidFill>
                  <a:schemeClr val="bg2"/>
                </a:solidFill>
              </a:rPr>
            </a:br>
            <a:r>
              <a:rPr lang="en-US" sz="1000" b="1" dirty="0">
                <a:solidFill>
                  <a:schemeClr val="bg2"/>
                </a:solidFill>
              </a:rPr>
              <a:t>Personalization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804299-AD5A-9748-8B9F-21EBE60B8A70}"/>
              </a:ext>
            </a:extLst>
          </p:cNvPr>
          <p:cNvSpPr txBox="1"/>
          <p:nvPr/>
        </p:nvSpPr>
        <p:spPr>
          <a:xfrm>
            <a:off x="439206" y="289245"/>
            <a:ext cx="383439" cy="523220"/>
          </a:xfrm>
          <a:prstGeom prst="rect">
            <a:avLst/>
          </a:prstGeom>
          <a:solidFill>
            <a:srgbClr val="F2C21A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07309C-9D6F-2B47-9B1F-64ABBBAC75C5}"/>
              </a:ext>
            </a:extLst>
          </p:cNvPr>
          <p:cNvSpPr txBox="1"/>
          <p:nvPr/>
        </p:nvSpPr>
        <p:spPr>
          <a:xfrm>
            <a:off x="169539" y="288072"/>
            <a:ext cx="3796232" cy="523220"/>
          </a:xfrm>
          <a:prstGeom prst="rect">
            <a:avLst/>
          </a:prstGeom>
          <a:solidFill>
            <a:srgbClr val="F2C21A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ROADMAP PAGE 2/2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A15908-46FF-0F42-9203-A7FF98537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02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82820-D8C0-AC4D-BEC6-BBFE50919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Info in Product Plan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6A3A2-ED1B-4F40-92A1-EAEEDCCFFA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552" y="1604862"/>
            <a:ext cx="10453187" cy="4195481"/>
          </a:xfrm>
        </p:spPr>
        <p:txBody>
          <a:bodyPr numCol="2">
            <a:normAutofit fontScale="92500" lnSpcReduction="20000"/>
          </a:bodyPr>
          <a:lstStyle/>
          <a:p>
            <a:r>
              <a:rPr lang="en-US" dirty="0"/>
              <a:t>Competitors	</a:t>
            </a:r>
          </a:p>
          <a:p>
            <a:r>
              <a:rPr lang="en-US" dirty="0"/>
              <a:t>Potential Partners	</a:t>
            </a:r>
          </a:p>
          <a:p>
            <a:r>
              <a:rPr lang="en-US" dirty="0"/>
              <a:t>Potential Revenue Models	</a:t>
            </a:r>
          </a:p>
          <a:p>
            <a:r>
              <a:rPr lang="en-US" dirty="0"/>
              <a:t>Other markets: Dance Choreography	</a:t>
            </a:r>
          </a:p>
          <a:p>
            <a:r>
              <a:rPr lang="en-US" dirty="0"/>
              <a:t>Benefits of Tai Chi </a:t>
            </a:r>
            <a:r>
              <a:rPr lang="en-US" b="1" dirty="0"/>
              <a:t>Referenced</a:t>
            </a:r>
          </a:p>
          <a:p>
            <a:r>
              <a:rPr lang="en-US" dirty="0"/>
              <a:t>Customer Research	</a:t>
            </a:r>
          </a:p>
          <a:p>
            <a:r>
              <a:rPr lang="en-US" dirty="0"/>
              <a:t>Risk Analysis	</a:t>
            </a:r>
          </a:p>
          <a:p>
            <a:r>
              <a:rPr lang="en-US" dirty="0"/>
              <a:t>Market Analysis	</a:t>
            </a:r>
            <a:r>
              <a:rPr lang="en-US" b="1" dirty="0"/>
              <a:t> Referenced</a:t>
            </a:r>
            <a:endParaRPr lang="en-US" dirty="0"/>
          </a:p>
          <a:p>
            <a:r>
              <a:rPr lang="en-US" dirty="0"/>
              <a:t>Tai Chi Studios in Toronto</a:t>
            </a:r>
            <a:r>
              <a:rPr lang="en-US" b="1" dirty="0"/>
              <a:t> Referenced</a:t>
            </a:r>
            <a:endParaRPr lang="en-US" dirty="0"/>
          </a:p>
          <a:p>
            <a:r>
              <a:rPr lang="en-US" dirty="0"/>
              <a:t>Customer Journey (simplified)	</a:t>
            </a:r>
          </a:p>
          <a:p>
            <a:r>
              <a:rPr lang="en-US" dirty="0"/>
              <a:t>Persona</a:t>
            </a:r>
          </a:p>
          <a:p>
            <a:r>
              <a:rPr lang="en-US" dirty="0"/>
              <a:t>Customer Journey Map (Simplified)	</a:t>
            </a:r>
          </a:p>
          <a:p>
            <a:r>
              <a:rPr lang="en-US" dirty="0"/>
              <a:t>Assumptions</a:t>
            </a:r>
          </a:p>
          <a:p>
            <a:r>
              <a:rPr lang="en-US" dirty="0"/>
              <a:t>User Stories (sample)</a:t>
            </a:r>
          </a:p>
          <a:p>
            <a:r>
              <a:rPr lang="en-US" dirty="0"/>
              <a:t>Epic Goals</a:t>
            </a:r>
          </a:p>
          <a:p>
            <a:pPr lvl="1"/>
            <a:r>
              <a:rPr lang="en-US" dirty="0"/>
              <a:t>Initiation	</a:t>
            </a:r>
          </a:p>
          <a:p>
            <a:pPr lvl="1"/>
            <a:r>
              <a:rPr lang="en-US" dirty="0"/>
              <a:t>Discovery</a:t>
            </a:r>
          </a:p>
          <a:p>
            <a:pPr lvl="1"/>
            <a:r>
              <a:rPr lang="en-US" dirty="0"/>
              <a:t>MVP</a:t>
            </a:r>
          </a:p>
          <a:p>
            <a:pPr lvl="1"/>
            <a:r>
              <a:rPr lang="en-US" dirty="0"/>
              <a:t>Security &amp; Customization</a:t>
            </a:r>
          </a:p>
          <a:p>
            <a:pPr lvl="1"/>
            <a:r>
              <a:rPr lang="en-US" dirty="0"/>
              <a:t>Expansion</a:t>
            </a:r>
          </a:p>
          <a:p>
            <a:pPr lvl="1"/>
            <a:r>
              <a:rPr lang="en-US" dirty="0"/>
              <a:t>Features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EE5606-F7D8-AD4B-92C4-6576858CF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008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66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87" name="Picture 68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88" name="Oval 70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9" name="Picture 72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90" name="Picture 74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91" name="Rectangle 76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418B0DB3-4813-4C9E-892A-B627B8E0B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person throwing a frisbee at the beach&#10;&#10;Description automatically generated">
            <a:extLst>
              <a:ext uri="{FF2B5EF4-FFF2-40B4-BE49-F238E27FC236}">
                <a16:creationId xmlns:a16="http://schemas.microsoft.com/office/drawing/2014/main" id="{2DFD99AD-BAF7-5A44-BF80-942A7E25E88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duotone>
              <a:prstClr val="black"/>
              <a:schemeClr val="bg1">
                <a:tint val="45000"/>
                <a:satMod val="400000"/>
              </a:schemeClr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76B0A3-B948-534C-8742-9DB1E9C90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0334" y="6231466"/>
            <a:ext cx="838199" cy="3048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spcAft>
                <a:spcPts val="600"/>
              </a:spcAft>
            </a:pPr>
            <a:fld id="{D57F1E4F-1CFF-5643-939E-02111984F565}" type="slidenum">
              <a:rPr lang="en-US" sz="1100">
                <a:solidFill>
                  <a:srgbClr val="FFFFFF"/>
                </a:solidFill>
              </a:rPr>
              <a:pPr algn="r">
                <a:spcAft>
                  <a:spcPts val="600"/>
                </a:spcAft>
              </a:pPr>
              <a:t>16</a:t>
            </a:fld>
            <a:endParaRPr lang="en-US" sz="1100">
              <a:solidFill>
                <a:srgbClr val="FFFFFF"/>
              </a:solidFill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DD7D40A-8311-4795-B77E-C0099BE71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1425278" cy="6858000"/>
            <a:chOff x="0" y="0"/>
            <a:chExt cx="11425278" cy="6858000"/>
          </a:xfrm>
        </p:grpSpPr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AFA7653A-EDAC-47C3-BBD3-9FD5F60A9D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613"/>
            <a:stretch/>
          </p:blipFill>
          <p:spPr>
            <a:xfrm>
              <a:off x="0" y="2669685"/>
              <a:ext cx="4037012" cy="4188315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3E882CDA-94B9-4F48-B0FC-944A0C3AB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892347"/>
              <a:ext cx="1522412" cy="2365453"/>
            </a:xfrm>
            <a:prstGeom prst="rect">
              <a:avLst/>
            </a:prstGeom>
          </p:spPr>
        </p:pic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8540C1AD-510D-4F9D-BB42-599787F81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5878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60000"/>
                    <a:lumOff val="40000"/>
                    <a:alpha val="7000"/>
                  </a:schemeClr>
                </a:gs>
                <a:gs pos="69000">
                  <a:schemeClr val="bg2">
                    <a:lumMod val="60000"/>
                    <a:lumOff val="40000"/>
                    <a:alpha val="0"/>
                  </a:schemeClr>
                </a:gs>
                <a:gs pos="36000">
                  <a:schemeClr val="bg2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7B44B7BB-0EAB-426A-8DBB-681E52344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8813"/>
            <a:stretch/>
          </p:blipFill>
          <p:spPr>
            <a:xfrm>
              <a:off x="7999412" y="0"/>
              <a:ext cx="1603387" cy="1141407"/>
            </a:xfrm>
            <a:prstGeom prst="rect">
              <a:avLst/>
            </a:prstGeom>
          </p:spPr>
        </p:pic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7821A48A-3BB3-40DB-B5FF-8A76D4D6D7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23320"/>
            <a:stretch/>
          </p:blipFill>
          <p:spPr>
            <a:xfrm>
              <a:off x="8605878" y="6096000"/>
              <a:ext cx="993734" cy="762000"/>
            </a:xfrm>
            <a:prstGeom prst="rect">
              <a:avLst/>
            </a:prstGeom>
          </p:spPr>
        </p:pic>
      </p:grpSp>
      <p:sp useBgFill="1">
        <p:nvSpPr>
          <p:cNvPr id="16" name="TextBox 15">
            <a:extLst>
              <a:ext uri="{FF2B5EF4-FFF2-40B4-BE49-F238E27FC236}">
                <a16:creationId xmlns:a16="http://schemas.microsoft.com/office/drawing/2014/main" id="{EF66789E-1CCC-6540-896B-282D8DF0BDD4}"/>
              </a:ext>
            </a:extLst>
          </p:cNvPr>
          <p:cNvSpPr txBox="1"/>
          <p:nvPr/>
        </p:nvSpPr>
        <p:spPr>
          <a:xfrm>
            <a:off x="7198153" y="3786111"/>
            <a:ext cx="4993827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600" b="1" dirty="0"/>
              <a:t>THANKS FOR YOUR</a:t>
            </a:r>
          </a:p>
          <a:p>
            <a:r>
              <a:rPr lang="en-US" sz="3600" b="1" dirty="0"/>
              <a:t>TIME, Randy</a:t>
            </a:r>
          </a:p>
        </p:txBody>
      </p:sp>
    </p:spTree>
    <p:extLst>
      <p:ext uri="{BB962C8B-B14F-4D97-AF65-F5344CB8AC3E}">
        <p14:creationId xmlns:p14="http://schemas.microsoft.com/office/powerpoint/2010/main" val="36482951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{2638D0CF-DDB9-5B4C-9716-30A716CCB6FF}tf10001073</Template>
  <TotalTime>3756</TotalTime>
  <Words>1524</Words>
  <Application>Microsoft Macintosh PowerPoint</Application>
  <PresentationFormat>Widescreen</PresentationFormat>
  <Paragraphs>285</Paragraphs>
  <Slides>16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Century Gothic</vt:lpstr>
      <vt:lpstr>Wingdings 3</vt:lpstr>
      <vt:lpstr>Ion</vt:lpstr>
      <vt:lpstr>Tai Chi App</vt:lpstr>
      <vt:lpstr>Disclaimer</vt:lpstr>
      <vt:lpstr>About Me</vt:lpstr>
      <vt:lpstr>Vision Statement</vt:lpstr>
      <vt:lpstr>Benefits of Tai Chi</vt:lpstr>
      <vt:lpstr>Tai Chi Demo!</vt:lpstr>
      <vt:lpstr>Moves</vt:lpstr>
      <vt:lpstr>Opportunity</vt:lpstr>
      <vt:lpstr>Differentiator</vt:lpstr>
      <vt:lpstr>MARKET ANALYSIS </vt:lpstr>
      <vt:lpstr>Risks</vt:lpstr>
      <vt:lpstr>Concierge MVP </vt:lpstr>
      <vt:lpstr>PowerPoint Presentation</vt:lpstr>
      <vt:lpstr>PowerPoint Presentation</vt:lpstr>
      <vt:lpstr>Additional Info in Product Plan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 Chi App</dc:title>
  <dc:creator>randy@mode755.com</dc:creator>
  <cp:lastModifiedBy>randy@mode755.com</cp:lastModifiedBy>
  <cp:revision>8</cp:revision>
  <cp:lastPrinted>2020-02-03T13:55:46Z</cp:lastPrinted>
  <dcterms:created xsi:type="dcterms:W3CDTF">2020-02-02T01:09:54Z</dcterms:created>
  <dcterms:modified xsi:type="dcterms:W3CDTF">2020-04-17T16:19:15Z</dcterms:modified>
</cp:coreProperties>
</file>